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1" r:id="rId4"/>
    <p:sldId id="275" r:id="rId5"/>
    <p:sldId id="272" r:id="rId6"/>
    <p:sldId id="273" r:id="rId7"/>
    <p:sldId id="279" r:id="rId8"/>
    <p:sldId id="278" r:id="rId9"/>
    <p:sldId id="274" r:id="rId10"/>
    <p:sldId id="276" r:id="rId11"/>
    <p:sldId id="277" r:id="rId12"/>
    <p:sldId id="280" r:id="rId13"/>
    <p:sldId id="261" r:id="rId14"/>
    <p:sldId id="262" r:id="rId15"/>
    <p:sldId id="260" r:id="rId16"/>
    <p:sldId id="263" r:id="rId17"/>
    <p:sldId id="264" r:id="rId18"/>
    <p:sldId id="283" r:id="rId19"/>
    <p:sldId id="265" r:id="rId20"/>
    <p:sldId id="267" r:id="rId21"/>
    <p:sldId id="268" r:id="rId22"/>
    <p:sldId id="294" r:id="rId23"/>
    <p:sldId id="269" r:id="rId24"/>
    <p:sldId id="270" r:id="rId25"/>
    <p:sldId id="295" r:id="rId26"/>
    <p:sldId id="285" r:id="rId27"/>
    <p:sldId id="286" r:id="rId28"/>
    <p:sldId id="287" r:id="rId29"/>
    <p:sldId id="288" r:id="rId30"/>
    <p:sldId id="291" r:id="rId31"/>
    <p:sldId id="293" r:id="rId32"/>
    <p:sldId id="292" r:id="rId33"/>
    <p:sldId id="284" r:id="rId34"/>
    <p:sldId id="27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DD8C8-6809-BE40-808E-1F3BE5B3DCD0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634C2-7990-6743-A9CD-CE8525A3A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increasing capacity to collect data is changing science. This is particularly true in genomics where, with high-throughput sequencing, data production is no longer a bottleneck. </a:t>
            </a:r>
          </a:p>
          <a:p>
            <a:endParaRPr lang="en-US" dirty="0" smtClean="0"/>
          </a:p>
          <a:p>
            <a:r>
              <a:rPr lang="en-US" dirty="0" smtClean="0"/>
              <a:t>Again,</a:t>
            </a:r>
            <a:r>
              <a:rPr lang="en-US" baseline="0" dirty="0" smtClean="0"/>
              <a:t> these plots keep increasing with technologies like </a:t>
            </a:r>
            <a:r>
              <a:rPr lang="en-US" baseline="0" dirty="0" err="1" smtClean="0"/>
              <a:t>NanoPore</a:t>
            </a:r>
            <a:r>
              <a:rPr lang="en-US" baseline="0" dirty="0" smtClean="0"/>
              <a:t> coming in to wider use, and we can only imagine what the next technologies will be.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isn’t only genomics data either, there’s also all the ‘</a:t>
            </a:r>
            <a:r>
              <a:rPr lang="en-US" baseline="0" dirty="0" err="1" smtClean="0"/>
              <a:t>omics</a:t>
            </a:r>
            <a:r>
              <a:rPr lang="en-US" baseline="0" dirty="0" smtClean="0"/>
              <a:t> along with high throughput phenotype screening, imaging and even environmental data. And ideally we’d like to be able to integrate these different datasets.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63363-1E4D-B749-9E00-FD99CB2974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r>
              <a:rPr lang="en-US" baseline="0" dirty="0" smtClean="0"/>
              <a:t> and workshop model founded on successful SWC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Workshops fill gaps</a:t>
            </a:r>
          </a:p>
          <a:p>
            <a:endParaRPr lang="en-US" baseline="0" dirty="0" smtClean="0"/>
          </a:p>
          <a:p>
            <a:pPr defTabSz="448650">
              <a:defRPr/>
            </a:pPr>
            <a:r>
              <a:rPr lang="en-US" dirty="0" smtClean="0"/>
              <a:t>Demand continues to grow with a minimum of two workshops a week already scheduled in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63363-1E4D-B749-9E00-FD99CB2974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5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13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9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8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5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7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1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5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12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4EED-B0A6-C149-9C49-09576A2E077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CB8D7-56D7-D245-ACE3-41273623A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7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www.datacarpentry.org" TargetMode="External"/><Relationship Id="rId5" Type="http://schemas.openxmlformats.org/officeDocument/2006/relationships/hyperlink" Target="http://www.software-carpentry.or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nmari data te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88900"/>
            <a:ext cx="4681728" cy="66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535953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What are the challenges?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4988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058" y="2324442"/>
            <a:ext cx="871070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ctr"/>
            <a:endParaRPr lang="en-US" sz="2800" dirty="0" smtClean="0"/>
          </a:p>
          <a:p>
            <a:pPr marL="114300" algn="ctr"/>
            <a:r>
              <a:rPr lang="en-US" sz="2800" dirty="0" smtClean="0"/>
              <a:t>Lack of knowledge and skills by researchers</a:t>
            </a:r>
          </a:p>
          <a:p>
            <a:pPr marL="114300" algn="ctr"/>
            <a:endParaRPr lang="en-US" sz="2800" dirty="0"/>
          </a:p>
          <a:p>
            <a:pPr marL="114300" algn="ctr"/>
            <a:r>
              <a:rPr lang="en-US" sz="2800" dirty="0" smtClean="0"/>
              <a:t>Accessibility of infrastructure and tools</a:t>
            </a:r>
          </a:p>
          <a:p>
            <a:pPr marL="114300" algn="ctr"/>
            <a:endParaRPr lang="en-US" sz="2800" dirty="0"/>
          </a:p>
          <a:p>
            <a:pPr marL="114300" algn="ctr"/>
            <a:r>
              <a:rPr lang="en-US" sz="2800" dirty="0" smtClean="0"/>
              <a:t>Valuing data organization, management &amp; provenance</a:t>
            </a:r>
          </a:p>
          <a:p>
            <a:pPr marL="114300" algn="ctr"/>
            <a:endParaRPr lang="en-US" sz="2800" dirty="0"/>
          </a:p>
          <a:p>
            <a:pPr marL="114300" algn="ctr"/>
            <a:r>
              <a:rPr lang="en-US" sz="2800" dirty="0" smtClean="0"/>
              <a:t>Building a community of practice </a:t>
            </a:r>
          </a:p>
          <a:p>
            <a:pPr marL="114300" algn="ctr"/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0" y="535953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What are the challenges?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677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66471" y="22902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Data literacy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8103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448337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How do we scale data literacy along with data production?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6194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75" y="2671754"/>
            <a:ext cx="5068641" cy="418624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760907" y="261043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Training is the </a:t>
            </a:r>
          </a:p>
          <a:p>
            <a:pPr marL="114300" indent="0" algn="ctr">
              <a:buNone/>
            </a:pPr>
            <a:r>
              <a:rPr lang="en-US" sz="6000" dirty="0" smtClean="0"/>
              <a:t>missing piece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825853" y="4926848"/>
            <a:ext cx="136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Training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61" y="2348584"/>
            <a:ext cx="4017377" cy="2678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38" y="2348583"/>
            <a:ext cx="3701876" cy="2678251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760907" y="469398"/>
            <a:ext cx="7620000" cy="16717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6000" dirty="0" smtClean="0"/>
              <a:t>Data pain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0996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472"/>
          <a:stretch/>
        </p:blipFill>
        <p:spPr>
          <a:xfrm>
            <a:off x="1435706" y="2130329"/>
            <a:ext cx="5830904" cy="4585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38" y="312415"/>
            <a:ext cx="8931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Most useful thing Bioinformatics Resource Australia could do is Offer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853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834898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Where does this training come from?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9224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65495" y="938427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4000" dirty="0" smtClean="0"/>
              <a:t>Undergraduate courses</a:t>
            </a:r>
          </a:p>
          <a:p>
            <a:pPr marL="114300" indent="0" algn="ctr">
              <a:buNone/>
            </a:pPr>
            <a:r>
              <a:rPr lang="en-US" sz="4000" dirty="0" smtClean="0"/>
              <a:t>Graduate courses</a:t>
            </a:r>
          </a:p>
          <a:p>
            <a:pPr marL="114300" indent="0" algn="ctr">
              <a:buNone/>
            </a:pPr>
            <a:r>
              <a:rPr lang="en-US" sz="4000" dirty="0" smtClean="0"/>
              <a:t>Short courses </a:t>
            </a:r>
          </a:p>
          <a:p>
            <a:pPr marL="114300" indent="0" algn="ctr">
              <a:buNone/>
            </a:pPr>
            <a:r>
              <a:rPr lang="en-US" sz="4000" dirty="0" smtClean="0"/>
              <a:t>Workshops</a:t>
            </a:r>
          </a:p>
          <a:p>
            <a:pPr marL="114300" indent="0" algn="ctr">
              <a:buNone/>
            </a:pPr>
            <a:r>
              <a:rPr lang="en-US" sz="4000" dirty="0" smtClean="0"/>
              <a:t>MOOCs</a:t>
            </a:r>
          </a:p>
          <a:p>
            <a:pPr marL="114300" indent="0" algn="ctr">
              <a:buNone/>
            </a:pPr>
            <a:r>
              <a:rPr lang="en-US" sz="4000" dirty="0" smtClean="0"/>
              <a:t>Self-guided learning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86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34684" y="440519"/>
            <a:ext cx="8628042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Data Carpentry </a:t>
            </a:r>
          </a:p>
          <a:p>
            <a:pPr marL="114300" indent="0" algn="ctr">
              <a:buNone/>
            </a:pPr>
            <a:r>
              <a:rPr lang="en-US" sz="6000" dirty="0" smtClean="0"/>
              <a:t>workshops</a:t>
            </a:r>
            <a:endParaRPr lang="en-US" sz="6000" dirty="0"/>
          </a:p>
        </p:txBody>
      </p:sp>
      <p:pic>
        <p:nvPicPr>
          <p:cNvPr id="3" name="Picture 2" descr="people_crop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381"/>
            <a:ext cx="9144000" cy="30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9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0" y="1962583"/>
            <a:ext cx="8728468" cy="418097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60907" y="151866"/>
            <a:ext cx="7620000" cy="16717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4000" dirty="0" smtClean="0"/>
              <a:t>Our increasing capacity to collect data is changing research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74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834898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How do we do it?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58528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771856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Hands-on instruction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53" y="2333169"/>
            <a:ext cx="5971468" cy="39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6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385" y="1722614"/>
            <a:ext cx="39497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790340" y="295043"/>
            <a:ext cx="6832600" cy="1096963"/>
          </a:xfrm>
        </p:spPr>
        <p:txBody>
          <a:bodyPr/>
          <a:lstStyle/>
          <a:p>
            <a:pPr algn="ctr"/>
            <a:r>
              <a:rPr lang="en-US" sz="4000" dirty="0" smtClean="0">
                <a:latin typeface="+mn-lt"/>
              </a:rPr>
              <a:t>Hands-on intensive workshops</a:t>
            </a:r>
            <a:endParaRPr lang="en-US" sz="4000" dirty="0">
              <a:latin typeface="+mn-lt"/>
            </a:endParaRPr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272714" y="1722614"/>
            <a:ext cx="4015086" cy="311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 smtClean="0"/>
              <a:t>Two </a:t>
            </a:r>
            <a:r>
              <a:rPr lang="en-US" sz="2200" dirty="0"/>
              <a:t>days </a:t>
            </a:r>
          </a:p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/>
              <a:t>Hands-on</a:t>
            </a:r>
          </a:p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/>
              <a:t>Qualified instructors</a:t>
            </a:r>
          </a:p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/>
              <a:t>Helpers</a:t>
            </a:r>
          </a:p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/>
              <a:t>Post-it notes! </a:t>
            </a:r>
            <a:endParaRPr lang="en-US" sz="2200" dirty="0" smtClean="0"/>
          </a:p>
          <a:p>
            <a:pPr indent="358738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200" dirty="0" smtClean="0"/>
              <a:t>Friendly learning environment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7939" y="5298249"/>
            <a:ext cx="7678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can’t teach everything in two days, but the goal is to teach foundational skills to reduce the activation energy for getting started and to know what’s </a:t>
            </a:r>
            <a:r>
              <a:rPr lang="en-US" sz="2000" dirty="0" smtClean="0"/>
              <a:t>possible.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649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382210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4800" dirty="0" smtClean="0"/>
              <a:t>Collaboratively-developed </a:t>
            </a:r>
          </a:p>
          <a:p>
            <a:pPr marL="114300" indent="0" algn="ctr">
              <a:buNone/>
            </a:pPr>
            <a:r>
              <a:rPr lang="en-US" sz="4800" dirty="0"/>
              <a:t>O</a:t>
            </a:r>
            <a:r>
              <a:rPr lang="en-US" sz="4800" dirty="0" smtClean="0"/>
              <a:t>penly-licensed materials</a:t>
            </a:r>
            <a:endParaRPr lang="en-US" sz="4800" dirty="0"/>
          </a:p>
        </p:txBody>
      </p:sp>
      <p:pic>
        <p:nvPicPr>
          <p:cNvPr id="3" name="Picture 2" descr="Screen Shot 2016-05-17 at 2.3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5" y="2644453"/>
            <a:ext cx="8835116" cy="38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5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142"/>
            <a:ext cx="9144000" cy="302361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760907" y="771856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Volunteer instructors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2553900" y="5805254"/>
            <a:ext cx="4244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Carpentry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372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7091" y="702868"/>
            <a:ext cx="2850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Workshops</a:t>
            </a:r>
            <a:endParaRPr lang="en-US" sz="4000" dirty="0"/>
          </a:p>
          <a:p>
            <a:endParaRPr lang="en-US" sz="4000" dirty="0"/>
          </a:p>
        </p:txBody>
      </p:sp>
      <p:pic>
        <p:nvPicPr>
          <p:cNvPr id="5" name="Picture 4" descr="DC1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4" y="572745"/>
            <a:ext cx="2168057" cy="1360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8400" y="2332433"/>
            <a:ext cx="78149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For people with little to no prior computational experience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Domain </a:t>
            </a:r>
            <a:r>
              <a:rPr lang="en-US" sz="2400" dirty="0" smtClean="0"/>
              <a:t>specific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Follow a narrative structure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817327" y="4872193"/>
            <a:ext cx="1383479" cy="1218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30287" y="5001772"/>
            <a:ext cx="138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&amp; project organization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05855" y="4869098"/>
            <a:ext cx="1349192" cy="1218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7688" y="5079520"/>
            <a:ext cx="129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Intro to the data type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98352" y="4859454"/>
            <a:ext cx="1383479" cy="1218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312" y="5131571"/>
            <a:ext cx="138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79881" y="4859454"/>
            <a:ext cx="1383479" cy="1218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92841" y="4976075"/>
            <a:ext cx="138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analysis &amp; visualization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43286" y="4859454"/>
            <a:ext cx="1383479" cy="12180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401943" y="5131571"/>
            <a:ext cx="150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8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118" y="-81890"/>
            <a:ext cx="76200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Workshops Worldwide</a:t>
            </a:r>
            <a:endParaRPr lang="en-US" dirty="0">
              <a:latin typeface="+mn-lt"/>
            </a:endParaRPr>
          </a:p>
        </p:txBody>
      </p:sp>
      <p:pic>
        <p:nvPicPr>
          <p:cNvPr id="3" name="Picture 2" descr="Screen Shot 2016-04-22 at 7.26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6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40682" y="5250396"/>
            <a:ext cx="6003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</a:rPr>
              <a:t>Since 2014: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Arial"/>
              </a:rPr>
              <a:t>Over 300 </a:t>
            </a:r>
            <a:r>
              <a:rPr lang="en-US" dirty="0">
                <a:latin typeface="Arial"/>
              </a:rPr>
              <a:t>two-day </a:t>
            </a:r>
            <a:r>
              <a:rPr lang="en-US" dirty="0" smtClean="0">
                <a:latin typeface="Arial"/>
              </a:rPr>
              <a:t>workshops 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Arial"/>
              </a:rPr>
              <a:t>Over 9000 learners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Arial"/>
              </a:rPr>
              <a:t>Taught by over 200 volunteers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latin typeface="Arial"/>
              </a:rPr>
              <a:t>In over 20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0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People are learning things</a:t>
            </a:r>
            <a:endParaRPr lang="en-US" dirty="0">
              <a:latin typeface="+mn-lt"/>
            </a:endParaRPr>
          </a:p>
        </p:txBody>
      </p:sp>
      <p:pic>
        <p:nvPicPr>
          <p:cNvPr id="10" name="Picture 9" descr="Chart_Q8_1604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6" y="1803605"/>
            <a:ext cx="6592087" cy="43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n-lt"/>
              </a:rPr>
              <a:t>They feel the workshop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was worthwhile</a:t>
            </a:r>
            <a:endParaRPr lang="en-US" dirty="0">
              <a:latin typeface="+mn-lt"/>
            </a:endParaRPr>
          </a:p>
        </p:txBody>
      </p:sp>
      <p:pic>
        <p:nvPicPr>
          <p:cNvPr id="9" name="Picture 8" descr="Chart_Q13_1604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33" y="1860877"/>
            <a:ext cx="6177409" cy="462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n-lt"/>
              </a:rPr>
              <a:t>They feel the workshop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was worthwhile</a:t>
            </a:r>
            <a:endParaRPr lang="en-US" dirty="0">
              <a:latin typeface="+mn-lt"/>
            </a:endParaRPr>
          </a:p>
        </p:txBody>
      </p:sp>
      <p:pic>
        <p:nvPicPr>
          <p:cNvPr id="3" name="Picture 2" descr="Chart_Q14_1604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1" y="1811418"/>
            <a:ext cx="6553211" cy="46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8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7685" y="395340"/>
            <a:ext cx="77096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production is no longer the bottleneck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60" y="1430421"/>
            <a:ext cx="6269935" cy="47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Hackathons</a:t>
            </a:r>
            <a:r>
              <a:rPr lang="en-US" dirty="0" smtClean="0">
                <a:latin typeface="+mn-lt"/>
              </a:rPr>
              <a:t> to develop lessons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sz="2800" dirty="0" smtClean="0"/>
              <a:t>Genomics </a:t>
            </a:r>
          </a:p>
          <a:p>
            <a:pPr marL="114300" indent="0">
              <a:buNone/>
            </a:pPr>
            <a:r>
              <a:rPr lang="en-US" sz="2800" dirty="0" smtClean="0"/>
              <a:t>project organization, command line, cloud</a:t>
            </a:r>
          </a:p>
          <a:p>
            <a:pPr marL="114300" indent="0">
              <a:buNone/>
            </a:pPr>
            <a:r>
              <a:rPr lang="en-US" sz="2800" dirty="0" smtClean="0"/>
              <a:t>computing, using bioinformatics tools, data analysis and visualization</a:t>
            </a:r>
          </a:p>
          <a:p>
            <a:pPr marL="114300" indent="0">
              <a:buNone/>
            </a:pPr>
            <a:r>
              <a:rPr lang="en-US" sz="2800" dirty="0" smtClean="0"/>
              <a:t>- CSHL, </a:t>
            </a:r>
            <a:r>
              <a:rPr lang="en-US" sz="2800" dirty="0" err="1" smtClean="0"/>
              <a:t>iPlant</a:t>
            </a:r>
            <a:r>
              <a:rPr lang="en-US" sz="2800" dirty="0" smtClean="0"/>
              <a:t>, SESYNC, </a:t>
            </a:r>
            <a:r>
              <a:rPr lang="en-US" sz="2800" dirty="0" err="1" smtClean="0"/>
              <a:t>iDigBio</a:t>
            </a:r>
            <a:endParaRPr lang="en-US" sz="2800" dirty="0" smtClean="0"/>
          </a:p>
          <a:p>
            <a:pPr marL="114300" indent="0">
              <a:buNone/>
            </a:pPr>
            <a:endParaRPr lang="en-US" sz="2800" dirty="0"/>
          </a:p>
          <a:p>
            <a:pPr>
              <a:buFontTx/>
              <a:buChar char="-"/>
            </a:pPr>
            <a:r>
              <a:rPr lang="en-US" sz="2800" dirty="0" smtClean="0"/>
              <a:t>Geospatial </a:t>
            </a:r>
            <a:r>
              <a:rPr lang="en-US" sz="2800" dirty="0" smtClean="0"/>
              <a:t>data (NEON)</a:t>
            </a:r>
            <a:endParaRPr lang="en-US" sz="2800" dirty="0" smtClean="0"/>
          </a:p>
          <a:p>
            <a:pPr marL="114300" indent="0">
              <a:buNone/>
            </a:pPr>
            <a:r>
              <a:rPr lang="en-US" sz="2800" dirty="0" smtClean="0"/>
              <a:t>Working with geospatial </a:t>
            </a:r>
            <a:r>
              <a:rPr lang="en-US" sz="2800" dirty="0" smtClean="0"/>
              <a:t>data</a:t>
            </a:r>
          </a:p>
          <a:p>
            <a:pPr marL="114300" indent="0">
              <a:buNone/>
            </a:pPr>
            <a:endParaRPr lang="en-US" sz="2800" dirty="0"/>
          </a:p>
          <a:p>
            <a:pPr marL="571500" indent="-457200">
              <a:buFontTx/>
              <a:buChar char="-"/>
            </a:pPr>
            <a:r>
              <a:rPr lang="en-US" sz="2800" dirty="0" smtClean="0"/>
              <a:t>Library Carpentry</a:t>
            </a:r>
          </a:p>
          <a:p>
            <a:pPr marL="571500" indent="-457200">
              <a:buFontTx/>
              <a:buChar char="-"/>
            </a:pPr>
            <a:endParaRPr lang="en-US" sz="2800" dirty="0" smtClean="0"/>
          </a:p>
          <a:p>
            <a:pPr marL="114300" indent="0">
              <a:buNone/>
            </a:pPr>
            <a:r>
              <a:rPr lang="en-US" sz="2800" dirty="0" smtClean="0"/>
              <a:t>- Social sciences</a:t>
            </a:r>
            <a:endParaRPr lang="en-US" sz="2800" dirty="0" smtClean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475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834898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Data organization lesson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25690" y="4586941"/>
            <a:ext cx="86240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Anything is possible if only you structure your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780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834898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Why is tidy data life changing?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95214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Support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8" y="2948370"/>
            <a:ext cx="2859728" cy="108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72" y="1417638"/>
            <a:ext cx="3911871" cy="1530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108" y="3503970"/>
            <a:ext cx="1663700" cy="52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28" y="4166475"/>
            <a:ext cx="1962766" cy="598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56705"/>
          <a:stretch/>
        </p:blipFill>
        <p:spPr>
          <a:xfrm>
            <a:off x="2176259" y="3358656"/>
            <a:ext cx="1346835" cy="622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600" y="3252470"/>
            <a:ext cx="2701925" cy="914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713317"/>
            <a:ext cx="2403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Carpentry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245" y="4166475"/>
            <a:ext cx="2407668" cy="6209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9890" y="5033575"/>
            <a:ext cx="3031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Software Carpentry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457200" y="5640379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/>
              <a:t>carpentry.org</a:t>
            </a:r>
            <a:r>
              <a:rPr lang="en-US" dirty="0"/>
              <a:t>/</a:t>
            </a:r>
            <a:r>
              <a:rPr lang="en-US" dirty="0" err="1"/>
              <a:t>scf</a:t>
            </a:r>
            <a:r>
              <a:rPr lang="en-US" dirty="0"/>
              <a:t>/partners/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8346" y="6009711"/>
            <a:ext cx="320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Jason Williams at </a:t>
            </a:r>
            <a:r>
              <a:rPr lang="en-US" sz="2400" b="1" dirty="0" err="1" smtClean="0"/>
              <a:t>iPlant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124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47104" y="1563552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Get involved!</a:t>
            </a:r>
            <a:endParaRPr lang="en-US" sz="6000" dirty="0"/>
          </a:p>
        </p:txBody>
      </p:sp>
      <p:pic>
        <p:nvPicPr>
          <p:cNvPr id="3" name="Picture 2" descr="DC1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53" y="458490"/>
            <a:ext cx="1952216" cy="122581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267036" y="306626"/>
            <a:ext cx="2834316" cy="1086084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05072" y="5685411"/>
            <a:ext cx="5687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4"/>
              </a:rPr>
              <a:t>http://www.datacarpentry.org</a:t>
            </a:r>
            <a:endParaRPr lang="en-US" sz="2800" dirty="0" smtClean="0"/>
          </a:p>
          <a:p>
            <a:pPr algn="ctr"/>
            <a:r>
              <a:rPr lang="en-US" sz="2800" dirty="0" smtClean="0">
                <a:hlinkClick r:id="rId5"/>
              </a:rPr>
              <a:t>http://www.software-carpentry.org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684194" y="2664508"/>
            <a:ext cx="5756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en-US" sz="3600" dirty="0" smtClean="0"/>
              <a:t>Take a workshop</a:t>
            </a:r>
          </a:p>
          <a:p>
            <a:pPr marL="285750" indent="-285750" algn="ctr">
              <a:buFont typeface="Arial"/>
              <a:buChar char="•"/>
            </a:pPr>
            <a:r>
              <a:rPr lang="en-US" sz="3600" dirty="0" smtClean="0"/>
              <a:t>Become an instructor</a:t>
            </a:r>
          </a:p>
          <a:p>
            <a:pPr marL="285750" indent="-285750" algn="ctr">
              <a:buFont typeface="Arial"/>
              <a:buChar char="•"/>
            </a:pPr>
            <a:r>
              <a:rPr lang="en-US" sz="3600" dirty="0" smtClean="0"/>
              <a:t>Become a Partner</a:t>
            </a:r>
          </a:p>
          <a:p>
            <a:pPr marL="285750" indent="-285750" algn="ctr">
              <a:buFont typeface="Arial"/>
              <a:buChar char="•"/>
            </a:pPr>
            <a:r>
              <a:rPr lang="en-US" sz="3600" dirty="0" smtClean="0"/>
              <a:t>Support our efforts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373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1" y="-3624539"/>
            <a:ext cx="9144000" cy="10482540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/>
          </p:cNvSpPr>
          <p:nvPr/>
        </p:nvSpPr>
        <p:spPr>
          <a:xfrm>
            <a:off x="760907" y="1696840"/>
            <a:ext cx="7620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6000" dirty="0" smtClean="0"/>
              <a:t>"Big data" is for every researcher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6717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143242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Every research project begins with data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0606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1881" y="984189"/>
            <a:ext cx="739588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… therefore tidy data is the foundation for effective and reproducible research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6030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1881" y="522524"/>
            <a:ext cx="73958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en-US" sz="5400" dirty="0" smtClean="0"/>
              <a:t>What is tidy data?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791881" y="2089836"/>
            <a:ext cx="7395883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685800">
              <a:buFont typeface="Arial"/>
              <a:buChar char="•"/>
            </a:pPr>
            <a:r>
              <a:rPr lang="en-US" sz="2800" dirty="0" smtClean="0"/>
              <a:t>Raw data secure and backed up</a:t>
            </a:r>
          </a:p>
          <a:p>
            <a:pPr marL="800100" indent="-685800">
              <a:buFont typeface="Arial"/>
              <a:buChar char="•"/>
            </a:pPr>
            <a:r>
              <a:rPr lang="en-US" sz="2800" dirty="0" smtClean="0"/>
              <a:t>Metadata collected, backed up and linked with raw data</a:t>
            </a:r>
          </a:p>
          <a:p>
            <a:pPr marL="800100" indent="-685800">
              <a:buFont typeface="Arial"/>
              <a:buChar char="•"/>
            </a:pPr>
            <a:r>
              <a:rPr lang="en-US" sz="2800" dirty="0" smtClean="0"/>
              <a:t>Structuring data for computers to use it and tracking any data organizing steps</a:t>
            </a:r>
          </a:p>
          <a:p>
            <a:pPr marL="800100" indent="-685800">
              <a:buFont typeface="Arial"/>
              <a:buChar char="•"/>
            </a:pPr>
            <a:r>
              <a:rPr lang="en-US" sz="2800" dirty="0" smtClean="0"/>
              <a:t>Cleaning data and tracking data cleaning 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998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6-02 at 12.32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09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6-02 at 12.1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76073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45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551</Words>
  <Application>Microsoft Macintosh PowerPoint</Application>
  <PresentationFormat>On-screen Show (4:3)</PresentationFormat>
  <Paragraphs>109</Paragraphs>
  <Slides>34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intensive workshops</vt:lpstr>
      <vt:lpstr>PowerPoint Presentation</vt:lpstr>
      <vt:lpstr>PowerPoint Presentation</vt:lpstr>
      <vt:lpstr>PowerPoint Presentation</vt:lpstr>
      <vt:lpstr>Workshops Worldwide</vt:lpstr>
      <vt:lpstr>People are learning things</vt:lpstr>
      <vt:lpstr>They feel the workshop  was worthwhile</vt:lpstr>
      <vt:lpstr>They feel the workshop  was worthwhile</vt:lpstr>
      <vt:lpstr>Hackathons to develop lessons</vt:lpstr>
      <vt:lpstr>PowerPoint Presentation</vt:lpstr>
      <vt:lpstr>PowerPoint Presentation</vt:lpstr>
      <vt:lpstr>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Tracy Teal</dc:creator>
  <cp:lastModifiedBy>Tracy Teal</cp:lastModifiedBy>
  <cp:revision>13</cp:revision>
  <dcterms:created xsi:type="dcterms:W3CDTF">2016-06-02T19:04:02Z</dcterms:created>
  <dcterms:modified xsi:type="dcterms:W3CDTF">2016-06-02T20:02:35Z</dcterms:modified>
</cp:coreProperties>
</file>